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9144000" cy="6858000"/>
  <p:embeddedFontLst>
    <p:embeddedFont>
      <p:font typeface="Roboto"/>
      <p:regular r:id="rId26"/>
      <p:bold r:id="rId27"/>
      <p:italic r:id="rId28"/>
      <p:boldItalic r:id="rId29"/>
    </p:embeddedFont>
    <p:embeddedFont>
      <p:font typeface="Open Sans SemiBol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000000"/>
          </p15:clr>
        </p15:guide>
        <p15:guide id="2" pos="57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i2c20pQIZ8/gU7L71jwqOlZSst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4877FD-EC97-482E-93A9-DE9520BBC3A6}">
  <a:tblStyle styleId="{EB4877FD-EC97-482E-93A9-DE9520BBC3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SemiBold-bold.fntdata"/><Relationship Id="rId30" Type="http://schemas.openxmlformats.org/officeDocument/2006/relationships/font" Target="fonts/OpenSansSemiBold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SemiBold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SemiBold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5749528" y="-2434826"/>
            <a:ext cx="6788945" cy="16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24049434" y="3087291"/>
            <a:ext cx="1316593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7437834" y="-4989909"/>
            <a:ext cx="13165932" cy="24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ctrTitle"/>
          </p:nvPr>
        </p:nvSpPr>
        <p:spPr>
          <a:xfrm>
            <a:off x="1371600" y="3195638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subTitle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lv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Calibri"/>
              <a:buNone/>
              <a:defRPr b="1" sz="71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b" bIns="81625" lIns="163275" spcFirstLastPara="1" rIns="163275" wrap="square" tIns="81625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1828800" y="3600450"/>
            <a:ext cx="16306800" cy="10184607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54610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1pPr>
            <a:lvl2pPr indent="-501650" lvl="1" marL="9144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–"/>
              <a:defRPr sz="4300"/>
            </a:lvl2pPr>
            <a:lvl3pPr indent="-4572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18440400" y="3600450"/>
            <a:ext cx="16306800" cy="10184607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54610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1pPr>
            <a:lvl2pPr indent="-501650" lvl="1" marL="9144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–"/>
              <a:defRPr sz="4300"/>
            </a:lvl2pPr>
            <a:lvl3pPr indent="-4572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914400" y="2302670"/>
            <a:ext cx="8080376" cy="959643"/>
          </a:xfrm>
          <a:prstGeom prst="rect">
            <a:avLst/>
          </a:prstGeom>
          <a:noFill/>
          <a:ln>
            <a:noFill/>
          </a:ln>
        </p:spPr>
        <p:txBody>
          <a:bodyPr anchorCtr="0" anchor="b" bIns="81625" lIns="163275" spcFirstLastPara="1" rIns="163275" wrap="square" tIns="81625">
            <a:normAutofit/>
          </a:bodyPr>
          <a:lstStyle>
            <a:lvl1pPr indent="-22860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b="1" sz="4300"/>
            </a:lvl1pPr>
            <a:lvl2pPr indent="-2286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2pPr>
            <a:lvl3pPr indent="-2286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3pPr>
            <a:lvl4pPr indent="-22860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4pPr>
            <a:lvl5pPr indent="-22860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5pPr>
            <a:lvl6pPr indent="-22860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6pPr>
            <a:lvl7pPr indent="-22860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7pPr>
            <a:lvl8pPr indent="-22860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8pPr>
            <a:lvl9pPr indent="-22860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914400" y="3262313"/>
            <a:ext cx="8080376" cy="5926932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50165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572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9290051" y="2302670"/>
            <a:ext cx="8083550" cy="959643"/>
          </a:xfrm>
          <a:prstGeom prst="rect">
            <a:avLst/>
          </a:prstGeom>
          <a:noFill/>
          <a:ln>
            <a:noFill/>
          </a:ln>
        </p:spPr>
        <p:txBody>
          <a:bodyPr anchorCtr="0" anchor="b" bIns="81625" lIns="163275" spcFirstLastPara="1" rIns="163275" wrap="square" tIns="81625">
            <a:normAutofit/>
          </a:bodyPr>
          <a:lstStyle>
            <a:lvl1pPr indent="-22860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b="1" sz="4300"/>
            </a:lvl1pPr>
            <a:lvl2pPr indent="-2286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2pPr>
            <a:lvl3pPr indent="-2286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3pPr>
            <a:lvl4pPr indent="-22860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4pPr>
            <a:lvl5pPr indent="-22860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5pPr>
            <a:lvl6pPr indent="-22860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6pPr>
            <a:lvl7pPr indent="-22860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7pPr>
            <a:lvl8pPr indent="-22860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8pPr>
            <a:lvl9pPr indent="-22860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9290051" y="3262313"/>
            <a:ext cx="8083550" cy="5926932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50165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572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914401" y="409575"/>
            <a:ext cx="6016626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81625" lIns="163275" spcFirstLastPara="1" rIns="163275" wrap="square" tIns="81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7150100" y="409576"/>
            <a:ext cx="10223500" cy="8779670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590550" lvl="0" marL="4572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1pPr>
            <a:lvl2pPr indent="-5461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–"/>
              <a:defRPr sz="5000"/>
            </a:lvl2pPr>
            <a:lvl3pPr indent="-501650" lvl="2" marL="1371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3pPr>
            <a:lvl4pPr indent="-457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4pPr>
            <a:lvl5pPr indent="-4572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 sz="3600"/>
            </a:lvl5pPr>
            <a:lvl6pPr indent="-4572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6pPr>
            <a:lvl7pPr indent="-4572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7pPr>
            <a:lvl8pPr indent="-4572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8pPr>
            <a:lvl9pPr indent="-4572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914401" y="2152651"/>
            <a:ext cx="6016626" cy="70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3584576" y="7200900"/>
            <a:ext cx="10972800" cy="850107"/>
          </a:xfrm>
          <a:prstGeom prst="rect">
            <a:avLst/>
          </a:prstGeom>
          <a:noFill/>
          <a:ln>
            <a:noFill/>
          </a:ln>
        </p:spPr>
        <p:txBody>
          <a:bodyPr anchorCtr="0" anchor="b" bIns="81625" lIns="163275" spcFirstLastPara="1" rIns="163275" wrap="square" tIns="81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3584576" y="8051007"/>
            <a:ext cx="10972800" cy="1207293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Calibri"/>
              <a:buNone/>
              <a:defRPr b="0" i="0" sz="7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1625" lIns="163275" spcFirstLastPara="1" rIns="163275" wrap="square" tIns="81625">
            <a:norm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61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EC26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5615398" y="1345"/>
            <a:ext cx="2672716" cy="5751830"/>
          </a:xfrm>
          <a:custGeom>
            <a:rect b="b" l="l" r="r" t="t"/>
            <a:pathLst>
              <a:path extrusionOk="0" h="5751830" w="2672715">
                <a:moveTo>
                  <a:pt x="0" y="0"/>
                </a:moveTo>
                <a:lnTo>
                  <a:pt x="2672601" y="0"/>
                </a:lnTo>
                <a:lnTo>
                  <a:pt x="2672601" y="5751489"/>
                </a:lnTo>
                <a:lnTo>
                  <a:pt x="0" y="0"/>
                </a:lnTo>
                <a:close/>
              </a:path>
            </a:pathLst>
          </a:custGeom>
          <a:solidFill>
            <a:srgbClr val="2960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title"/>
          </p:nvPr>
        </p:nvSpPr>
        <p:spPr>
          <a:xfrm>
            <a:off x="1752600" y="3619500"/>
            <a:ext cx="7239000" cy="1243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4000"/>
              <a:buFont typeface="Open Sans SemiBold"/>
              <a:buNone/>
            </a:pPr>
            <a:r>
              <a:rPr lang="en-US" sz="4000">
                <a:solidFill>
                  <a:srgbClr val="F4F4F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Pulse Surveys in Organizations</a:t>
            </a:r>
            <a:endParaRPr sz="40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1" name="Google Shape;91;p1"/>
          <p:cNvSpPr txBox="1"/>
          <p:nvPr>
            <p:ph idx="4294967295" type="ftr"/>
          </p:nvPr>
        </p:nvSpPr>
        <p:spPr>
          <a:xfrm>
            <a:off x="5867400" y="9566912"/>
            <a:ext cx="67158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625" lIns="163275" spcFirstLastPara="1" rIns="163275" wrap="square" tIns="81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© Ripples Learning Services | All Rights Reserved</a:t>
            </a:r>
            <a:endParaRPr/>
          </a:p>
        </p:txBody>
      </p:sp>
      <p:pic>
        <p:nvPicPr>
          <p:cNvPr descr="C:\Users\Supervisor\Desktop\Asset 1.png"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3" y="647700"/>
            <a:ext cx="1859952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CHRMP\Social Media\CPD RESOURCDE HUB Thumbnails\Learning and Development\Learning and Development-15.png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4400" y="3771900"/>
            <a:ext cx="7042893" cy="469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196" name="Google Shape;1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800100"/>
            <a:ext cx="1752600" cy="8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3124200" y="2019300"/>
            <a:ext cx="12293600" cy="686223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032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SWEEPING SURVEY</a:t>
            </a:r>
            <a:endParaRPr/>
          </a:p>
          <a:p>
            <a:pPr indent="-203200" lvl="1" marL="114300" marR="0" rtl="0" algn="l">
              <a:lnSpc>
                <a:spcPct val="7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SURVEY</a:t>
            </a:r>
            <a:endParaRPr/>
          </a:p>
          <a:p>
            <a:pPr indent="-203200" lvl="1" marL="114300" marR="0" rtl="0" algn="l">
              <a:lnSpc>
                <a:spcPct val="7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 SURVEY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876300"/>
            <a:ext cx="173562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6324600" y="1333500"/>
            <a:ext cx="6553200" cy="689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960A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CASE STUDY</a:t>
            </a:r>
            <a:endParaRPr sz="44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Shape&#10;&#10;Description automatically generated with medium confidence" id="207" name="Google Shape;20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238500"/>
            <a:ext cx="8153400" cy="5510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213" name="Google Shape;2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800100"/>
            <a:ext cx="157783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2667000" y="1104900"/>
            <a:ext cx="14478000" cy="821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THE PROBLEM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Director of People Analytics, in Adidas, Stefan Hierl was given the responsibility to redesign the company’s annual engagement survey.</a:t>
            </a:r>
            <a:endParaRPr/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Stefan discussed at Converge Europe 2017 how the annual survey was scattered and didn’t yield worthy results. This prevented the organisation from acting decisively.</a:t>
            </a:r>
            <a:endParaRPr/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He was however impressed with the customer feedback survey which Adidas was already using. So he decided to implement the same model for the employee feedback as well.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									</a:t>
            </a:r>
            <a:r>
              <a:rPr lang="en-US" sz="20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source : Qualtrics.com</a:t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952500"/>
            <a:ext cx="1735619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 txBox="1"/>
          <p:nvPr/>
        </p:nvSpPr>
        <p:spPr>
          <a:xfrm>
            <a:off x="3429000" y="1714500"/>
            <a:ext cx="10960100" cy="7355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SOLUTION: ADIDAS PEOPLE PULSE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60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Monthly pulse surveys which contained about 7-8 questions.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960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Rotates every 6 months focussing on different business divisions.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960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Areas covered in the survey includes culture, leadership, collaboration, creativity, confidence along with other business topics.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960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Employee engagement is measured through employee net promoter score (eNPS):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      On a scale of 1-10, how likely are you to recommend this company to others?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960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Provision for collecting qualitative feedback is also given.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      									 source : Qualtrics.com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/>
          <p:nvPr/>
        </p:nvSpPr>
        <p:spPr>
          <a:xfrm>
            <a:off x="0" y="4816536"/>
            <a:ext cx="5479415" cy="5468620"/>
          </a:xfrm>
          <a:custGeom>
            <a:rect b="b" l="l" r="r" t="t"/>
            <a:pathLst>
              <a:path extrusionOk="0" h="5468620" w="5479415">
                <a:moveTo>
                  <a:pt x="5479230" y="5468272"/>
                </a:moveTo>
                <a:lnTo>
                  <a:pt x="0" y="5468272"/>
                </a:lnTo>
                <a:lnTo>
                  <a:pt x="0" y="0"/>
                </a:lnTo>
                <a:lnTo>
                  <a:pt x="5479230" y="5468272"/>
                </a:lnTo>
                <a:close/>
              </a:path>
            </a:pathLst>
          </a:custGeom>
          <a:solidFill>
            <a:srgbClr val="2960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14"/>
          <p:cNvGrpSpPr/>
          <p:nvPr/>
        </p:nvGrpSpPr>
        <p:grpSpPr>
          <a:xfrm>
            <a:off x="1028700" y="0"/>
            <a:ext cx="17259360" cy="9256246"/>
            <a:chOff x="1028700" y="2056"/>
            <a:chExt cx="17259360" cy="9256246"/>
          </a:xfrm>
        </p:grpSpPr>
        <p:sp>
          <p:nvSpPr>
            <p:cNvPr id="231" name="Google Shape;231;p14"/>
            <p:cNvSpPr/>
            <p:nvPr/>
          </p:nvSpPr>
          <p:spPr>
            <a:xfrm>
              <a:off x="12808645" y="2056"/>
              <a:ext cx="5479415" cy="5468620"/>
            </a:xfrm>
            <a:custGeom>
              <a:rect b="b" l="l" r="r" t="t"/>
              <a:pathLst>
                <a:path extrusionOk="0" h="5468620" w="5479415">
                  <a:moveTo>
                    <a:pt x="0" y="0"/>
                  </a:moveTo>
                  <a:lnTo>
                    <a:pt x="5479230" y="0"/>
                  </a:lnTo>
                  <a:lnTo>
                    <a:pt x="5479230" y="5468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1028700" y="1028702"/>
              <a:ext cx="16230600" cy="8229600"/>
            </a:xfrm>
            <a:custGeom>
              <a:rect b="b" l="l" r="r" t="t"/>
              <a:pathLst>
                <a:path extrusionOk="0" h="8229600" w="16230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4"/>
          <p:cNvSpPr/>
          <p:nvPr/>
        </p:nvSpPr>
        <p:spPr>
          <a:xfrm>
            <a:off x="8090697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Asset 1.png" id="234" name="Google Shape;2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57300"/>
            <a:ext cx="152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CHRMP\Social Media\CPD RESOURCDE HUB Thumbnails\Job Analysis\Job Analysis-08.png" id="235" name="Google Shape;23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390900"/>
            <a:ext cx="308226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>
          <a:xfrm>
            <a:off x="4724400" y="4076700"/>
            <a:ext cx="91285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How to create an effective pulse survey?</a:t>
            </a:r>
            <a:endParaRPr sz="36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242" name="Google Shape;2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47700"/>
            <a:ext cx="1752599" cy="8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5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CHRMP\Social Media\CPD RESOURCDE HUB Thumbnails\Learning and Development\Learning and Development-03.png" id="244" name="Google Shape;2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1800" y="4533900"/>
            <a:ext cx="4800600" cy="339254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5"/>
          <p:cNvSpPr txBox="1"/>
          <p:nvPr/>
        </p:nvSpPr>
        <p:spPr>
          <a:xfrm>
            <a:off x="2819400" y="3314700"/>
            <a:ext cx="736970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Identify the reason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Create the survey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Implement the survey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Examine the results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Act on the feedback</a:t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0" y="4816536"/>
            <a:ext cx="5479415" cy="5468620"/>
          </a:xfrm>
          <a:custGeom>
            <a:rect b="b" l="l" r="r" t="t"/>
            <a:pathLst>
              <a:path extrusionOk="0" h="5468620" w="5479415">
                <a:moveTo>
                  <a:pt x="5479230" y="5468272"/>
                </a:moveTo>
                <a:lnTo>
                  <a:pt x="0" y="5468272"/>
                </a:lnTo>
                <a:lnTo>
                  <a:pt x="0" y="0"/>
                </a:lnTo>
                <a:lnTo>
                  <a:pt x="5479230" y="5468272"/>
                </a:lnTo>
                <a:close/>
              </a:path>
            </a:pathLst>
          </a:custGeom>
          <a:solidFill>
            <a:srgbClr val="2960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p16"/>
          <p:cNvGrpSpPr/>
          <p:nvPr/>
        </p:nvGrpSpPr>
        <p:grpSpPr>
          <a:xfrm>
            <a:off x="1028700" y="0"/>
            <a:ext cx="17259360" cy="9256246"/>
            <a:chOff x="1028700" y="2056"/>
            <a:chExt cx="17259360" cy="9256246"/>
          </a:xfrm>
        </p:grpSpPr>
        <p:sp>
          <p:nvSpPr>
            <p:cNvPr id="253" name="Google Shape;253;p16"/>
            <p:cNvSpPr/>
            <p:nvPr/>
          </p:nvSpPr>
          <p:spPr>
            <a:xfrm>
              <a:off x="12808645" y="2056"/>
              <a:ext cx="5479415" cy="5468620"/>
            </a:xfrm>
            <a:custGeom>
              <a:rect b="b" l="l" r="r" t="t"/>
              <a:pathLst>
                <a:path extrusionOk="0" h="5468620" w="5479415">
                  <a:moveTo>
                    <a:pt x="0" y="0"/>
                  </a:moveTo>
                  <a:lnTo>
                    <a:pt x="5479230" y="0"/>
                  </a:lnTo>
                  <a:lnTo>
                    <a:pt x="5479230" y="5468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028700" y="1028702"/>
              <a:ext cx="16230600" cy="8229600"/>
            </a:xfrm>
            <a:custGeom>
              <a:rect b="b" l="l" r="r" t="t"/>
              <a:pathLst>
                <a:path extrusionOk="0" h="8229600" w="16230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6"/>
          <p:cNvSpPr/>
          <p:nvPr/>
        </p:nvSpPr>
        <p:spPr>
          <a:xfrm>
            <a:off x="8090697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Asset 1.png" id="256" name="Google Shape;2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57300"/>
            <a:ext cx="152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CHRMP\Social Media\CPD RESOURCDE HUB Thumbnails\Job Analysis\Job Analysis-08.png" id="257" name="Google Shape;25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390900"/>
            <a:ext cx="308226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6"/>
          <p:cNvSpPr txBox="1"/>
          <p:nvPr/>
        </p:nvSpPr>
        <p:spPr>
          <a:xfrm>
            <a:off x="5105400" y="3924300"/>
            <a:ext cx="9302418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questions must be asked in pulse surveys?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264" name="Google Shape;2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47700"/>
            <a:ext cx="1752599" cy="8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CHRMP\Social Media\CPD RESOURCDE HUB Thumbnails\Learning and Development\Learning and Development-03.png" id="266" name="Google Shape;26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1800" y="4533900"/>
            <a:ext cx="4800600" cy="339254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3048000" y="1421944"/>
            <a:ext cx="7138493" cy="886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Company culture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Career progression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Recognition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Interpersonal relationship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Work life balance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Wellbeing at work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Freedom to work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Motivation level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Alignment with organizational vision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Compensation &amp; benefits</a:t>
            </a:r>
            <a:endParaRPr/>
          </a:p>
          <a:p>
            <a:pPr indent="-254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273" name="Google Shape;2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47700"/>
            <a:ext cx="1752599" cy="8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8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3886200" y="647700"/>
            <a:ext cx="7696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960A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SUMMARY</a:t>
            </a:r>
            <a:endParaRPr sz="3600">
              <a:solidFill>
                <a:srgbClr val="2960A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3352800" y="1714500"/>
            <a:ext cx="9144000" cy="7402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1. Definition of a pulse survey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2. Features of a pulse survey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3. Importance of a pulse survey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4. Difference between pulse surveys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and employee engagement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surveys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5. Types of pulse surveys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6. Adidas case study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7. How to create an effective pulse</a:t>
            </a:r>
            <a:b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2960A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endParaRPr sz="3200">
              <a:solidFill>
                <a:srgbClr val="2960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/>
          <p:nvPr/>
        </p:nvSpPr>
        <p:spPr>
          <a:xfrm>
            <a:off x="6629400" y="4305300"/>
            <a:ext cx="4876800" cy="843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960A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THANK YOU!</a:t>
            </a:r>
            <a:endParaRPr sz="54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282" name="Google Shape;282;p19"/>
          <p:cNvGrpSpPr/>
          <p:nvPr/>
        </p:nvGrpSpPr>
        <p:grpSpPr>
          <a:xfrm>
            <a:off x="14240092" y="1002"/>
            <a:ext cx="4048354" cy="10286603"/>
            <a:chOff x="14240092" y="1002"/>
            <a:chExt cx="4048354" cy="10286603"/>
          </a:xfrm>
        </p:grpSpPr>
        <p:sp>
          <p:nvSpPr>
            <p:cNvPr id="283" name="Google Shape;283;p19"/>
            <p:cNvSpPr/>
            <p:nvPr/>
          </p:nvSpPr>
          <p:spPr>
            <a:xfrm>
              <a:off x="16258351" y="1002"/>
              <a:ext cx="2030095" cy="4368165"/>
            </a:xfrm>
            <a:custGeom>
              <a:rect b="b" l="l" r="r" t="t"/>
              <a:pathLst>
                <a:path extrusionOk="0" h="4368165" w="2030094">
                  <a:moveTo>
                    <a:pt x="0" y="0"/>
                  </a:moveTo>
                  <a:lnTo>
                    <a:pt x="2029648" y="0"/>
                  </a:lnTo>
                  <a:lnTo>
                    <a:pt x="2029648" y="436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14240092" y="2907635"/>
              <a:ext cx="4048125" cy="7379970"/>
            </a:xfrm>
            <a:custGeom>
              <a:rect b="b" l="l" r="r" t="t"/>
              <a:pathLst>
                <a:path extrusionOk="0" h="7379970" w="4048125">
                  <a:moveTo>
                    <a:pt x="3419640" y="0"/>
                  </a:moveTo>
                  <a:lnTo>
                    <a:pt x="4047906" y="1355758"/>
                  </a:lnTo>
                  <a:lnTo>
                    <a:pt x="4047906" y="7379363"/>
                  </a:lnTo>
                  <a:lnTo>
                    <a:pt x="0" y="7379363"/>
                  </a:lnTo>
                  <a:lnTo>
                    <a:pt x="3419640" y="0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9"/>
          <p:cNvSpPr/>
          <p:nvPr/>
        </p:nvSpPr>
        <p:spPr>
          <a:xfrm>
            <a:off x="4648200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286" name="Google Shape;2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952500"/>
            <a:ext cx="1673352" cy="80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"/>
          <p:cNvGrpSpPr/>
          <p:nvPr/>
        </p:nvGrpSpPr>
        <p:grpSpPr>
          <a:xfrm>
            <a:off x="14240092" y="1002"/>
            <a:ext cx="4048354" cy="10286603"/>
            <a:chOff x="14240092" y="1002"/>
            <a:chExt cx="4048354" cy="10286603"/>
          </a:xfrm>
        </p:grpSpPr>
        <p:sp>
          <p:nvSpPr>
            <p:cNvPr id="99" name="Google Shape;99;p2"/>
            <p:cNvSpPr/>
            <p:nvPr/>
          </p:nvSpPr>
          <p:spPr>
            <a:xfrm>
              <a:off x="16258351" y="1002"/>
              <a:ext cx="2030095" cy="4368165"/>
            </a:xfrm>
            <a:custGeom>
              <a:rect b="b" l="l" r="r" t="t"/>
              <a:pathLst>
                <a:path extrusionOk="0" h="4368165" w="2030094">
                  <a:moveTo>
                    <a:pt x="0" y="0"/>
                  </a:moveTo>
                  <a:lnTo>
                    <a:pt x="2029648" y="0"/>
                  </a:lnTo>
                  <a:lnTo>
                    <a:pt x="2029648" y="436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240092" y="2907635"/>
              <a:ext cx="4048125" cy="7379970"/>
            </a:xfrm>
            <a:custGeom>
              <a:rect b="b" l="l" r="r" t="t"/>
              <a:pathLst>
                <a:path extrusionOk="0" h="7379970" w="4048125">
                  <a:moveTo>
                    <a:pt x="3419640" y="0"/>
                  </a:moveTo>
                  <a:lnTo>
                    <a:pt x="4047906" y="1355758"/>
                  </a:lnTo>
                  <a:lnTo>
                    <a:pt x="4047906" y="7379363"/>
                  </a:lnTo>
                  <a:lnTo>
                    <a:pt x="0" y="7379363"/>
                  </a:lnTo>
                  <a:lnTo>
                    <a:pt x="3419640" y="0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4648200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952500"/>
            <a:ext cx="1673352" cy="8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6248400" y="2857500"/>
            <a:ext cx="43434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SESSION 1: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Understanding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Emotional Intelligence </a:t>
            </a: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(EQ)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6858000" y="4381500"/>
            <a:ext cx="39624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SESSION 2: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 awareness to manage emotions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indoor, person&#10;&#10;Description automatically generated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028700"/>
            <a:ext cx="7924800" cy="52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4495800" y="5753100"/>
            <a:ext cx="9144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An employee may have problems at work and will be unhappy; a salary increment or promotion may make him/her happy for a moment, but soon it will be back to the previous state of mind.</a:t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4816536"/>
            <a:ext cx="5479415" cy="5468620"/>
          </a:xfrm>
          <a:custGeom>
            <a:rect b="b" l="l" r="r" t="t"/>
            <a:pathLst>
              <a:path extrusionOk="0" h="5468620" w="5479415">
                <a:moveTo>
                  <a:pt x="5479230" y="5468272"/>
                </a:moveTo>
                <a:lnTo>
                  <a:pt x="0" y="5468272"/>
                </a:lnTo>
                <a:lnTo>
                  <a:pt x="0" y="0"/>
                </a:lnTo>
                <a:lnTo>
                  <a:pt x="5479230" y="5468272"/>
                </a:lnTo>
                <a:close/>
              </a:path>
            </a:pathLst>
          </a:custGeom>
          <a:solidFill>
            <a:srgbClr val="2960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>
            <a:off x="1028700" y="0"/>
            <a:ext cx="17259360" cy="9256246"/>
            <a:chOff x="1028700" y="2056"/>
            <a:chExt cx="17259360" cy="9256246"/>
          </a:xfrm>
        </p:grpSpPr>
        <p:sp>
          <p:nvSpPr>
            <p:cNvPr id="114" name="Google Shape;114;p3"/>
            <p:cNvSpPr/>
            <p:nvPr/>
          </p:nvSpPr>
          <p:spPr>
            <a:xfrm>
              <a:off x="12808645" y="2056"/>
              <a:ext cx="5479415" cy="5468620"/>
            </a:xfrm>
            <a:custGeom>
              <a:rect b="b" l="l" r="r" t="t"/>
              <a:pathLst>
                <a:path extrusionOk="0" h="5468620" w="5479415">
                  <a:moveTo>
                    <a:pt x="0" y="0"/>
                  </a:moveTo>
                  <a:lnTo>
                    <a:pt x="5479230" y="0"/>
                  </a:lnTo>
                  <a:lnTo>
                    <a:pt x="5479230" y="5468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028700" y="1028702"/>
              <a:ext cx="16230600" cy="8229600"/>
            </a:xfrm>
            <a:custGeom>
              <a:rect b="b" l="l" r="r" t="t"/>
              <a:pathLst>
                <a:path extrusionOk="0" h="8229600" w="16230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/>
          <p:nvPr/>
        </p:nvSpPr>
        <p:spPr>
          <a:xfrm>
            <a:off x="8090697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Asset 1.png"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5730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4648200" y="3619500"/>
            <a:ext cx="10439400" cy="1872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14350" lvl="0" marL="527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a pulse survey?</a:t>
            </a:r>
            <a:endParaRPr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D:\CHRMP\Social Media\CPD RESOURCDE HUB Thumbnails\Job Analysis\Job Analysis-08.png"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390900"/>
            <a:ext cx="308226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23900"/>
            <a:ext cx="157783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arrow&#10;&#10;Description automatically generated"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3238500"/>
            <a:ext cx="5214938" cy="3911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8458200" y="2857500"/>
            <a:ext cx="7086600" cy="3586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 Short surveys</a:t>
            </a:r>
            <a:endParaRPr/>
          </a:p>
          <a:p>
            <a:pPr indent="-20320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 Employee engagement</a:t>
            </a:r>
            <a:endParaRPr/>
          </a:p>
          <a:p>
            <a:pPr indent="-20320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 Frequent</a:t>
            </a:r>
            <a:endParaRPr sz="32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0" y="4816536"/>
            <a:ext cx="5479415" cy="5468620"/>
          </a:xfrm>
          <a:custGeom>
            <a:rect b="b" l="l" r="r" t="t"/>
            <a:pathLst>
              <a:path extrusionOk="0" h="5468620" w="5479415">
                <a:moveTo>
                  <a:pt x="5479230" y="5468272"/>
                </a:moveTo>
                <a:lnTo>
                  <a:pt x="0" y="5468272"/>
                </a:lnTo>
                <a:lnTo>
                  <a:pt x="0" y="0"/>
                </a:lnTo>
                <a:lnTo>
                  <a:pt x="5479230" y="5468272"/>
                </a:lnTo>
                <a:close/>
              </a:path>
            </a:pathLst>
          </a:custGeom>
          <a:solidFill>
            <a:srgbClr val="2960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1028700" y="0"/>
            <a:ext cx="17259360" cy="9256246"/>
            <a:chOff x="1028700" y="2056"/>
            <a:chExt cx="17259360" cy="9256246"/>
          </a:xfrm>
        </p:grpSpPr>
        <p:sp>
          <p:nvSpPr>
            <p:cNvPr id="136" name="Google Shape;136;p5"/>
            <p:cNvSpPr/>
            <p:nvPr/>
          </p:nvSpPr>
          <p:spPr>
            <a:xfrm>
              <a:off x="12808645" y="2056"/>
              <a:ext cx="5479415" cy="5468620"/>
            </a:xfrm>
            <a:custGeom>
              <a:rect b="b" l="l" r="r" t="t"/>
              <a:pathLst>
                <a:path extrusionOk="0" h="5468620" w="5479415">
                  <a:moveTo>
                    <a:pt x="0" y="0"/>
                  </a:moveTo>
                  <a:lnTo>
                    <a:pt x="5479230" y="0"/>
                  </a:lnTo>
                  <a:lnTo>
                    <a:pt x="5479230" y="5468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028700" y="1028702"/>
              <a:ext cx="16230600" cy="8229600"/>
            </a:xfrm>
            <a:custGeom>
              <a:rect b="b" l="l" r="r" t="t"/>
              <a:pathLst>
                <a:path extrusionOk="0" h="8229600" w="16230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5"/>
          <p:cNvSpPr/>
          <p:nvPr/>
        </p:nvSpPr>
        <p:spPr>
          <a:xfrm>
            <a:off x="8090697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Asset 1.png"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5730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4648200" y="3619500"/>
            <a:ext cx="10439400" cy="1872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14350" lvl="0" marL="527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are pulse surveys important?</a:t>
            </a:r>
            <a:endParaRPr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D:\CHRMP\Social Media\CPD RESOURCDE HUB Thumbnails\Job Analysis\Job Analysis-08.png"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390900"/>
            <a:ext cx="308226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9892100" y="2364753"/>
            <a:ext cx="6643370" cy="8255"/>
          </a:xfrm>
          <a:custGeom>
            <a:rect b="b" l="l" r="r" t="t"/>
            <a:pathLst>
              <a:path extrusionOk="0" h="8255" w="6643369">
                <a:moveTo>
                  <a:pt x="6642903" y="8204"/>
                </a:moveTo>
                <a:lnTo>
                  <a:pt x="0" y="8204"/>
                </a:lnTo>
                <a:lnTo>
                  <a:pt x="0" y="0"/>
                </a:lnTo>
                <a:lnTo>
                  <a:pt x="6642903" y="0"/>
                </a:lnTo>
                <a:lnTo>
                  <a:pt x="6642903" y="8204"/>
                </a:lnTo>
                <a:close/>
              </a:path>
            </a:pathLst>
          </a:custGeom>
          <a:solidFill>
            <a:srgbClr val="311375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723900"/>
            <a:ext cx="157783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6096000" y="9639300"/>
            <a:ext cx="4374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6324600" y="3619500"/>
            <a:ext cx="1054808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Provides better clarity about the engagement level of employees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Highlights the bottlenecks in the organization </a:t>
            </a:r>
            <a:endParaRPr sz="28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Analyses the problems in real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Incorporates feedback into the organization culture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960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60A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960A1"/>
                </a:solidFill>
                <a:latin typeface="Roboto"/>
                <a:ea typeface="Roboto"/>
                <a:cs typeface="Roboto"/>
                <a:sym typeface="Roboto"/>
              </a:rPr>
              <a:t>Accelerates decision making</a:t>
            </a:r>
            <a:endParaRPr/>
          </a:p>
        </p:txBody>
      </p:sp>
      <p:pic>
        <p:nvPicPr>
          <p:cNvPr descr="D:\CHRMP\Social Media\CPD RESOURCDE HUB Thumbnails\Employee Engagement\Artboard 15.png"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848100"/>
            <a:ext cx="5262580" cy="5262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4816536"/>
            <a:ext cx="5479415" cy="5468620"/>
          </a:xfrm>
          <a:custGeom>
            <a:rect b="b" l="l" r="r" t="t"/>
            <a:pathLst>
              <a:path extrusionOk="0" h="5468620" w="5479415">
                <a:moveTo>
                  <a:pt x="5479230" y="5468272"/>
                </a:moveTo>
                <a:lnTo>
                  <a:pt x="0" y="5468272"/>
                </a:lnTo>
                <a:lnTo>
                  <a:pt x="0" y="0"/>
                </a:lnTo>
                <a:lnTo>
                  <a:pt x="5479230" y="5468272"/>
                </a:lnTo>
                <a:close/>
              </a:path>
            </a:pathLst>
          </a:custGeom>
          <a:solidFill>
            <a:srgbClr val="2960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7"/>
          <p:cNvGrpSpPr/>
          <p:nvPr/>
        </p:nvGrpSpPr>
        <p:grpSpPr>
          <a:xfrm>
            <a:off x="1028700" y="0"/>
            <a:ext cx="17259360" cy="9256246"/>
            <a:chOff x="1028700" y="2056"/>
            <a:chExt cx="17259360" cy="9256246"/>
          </a:xfrm>
        </p:grpSpPr>
        <p:sp>
          <p:nvSpPr>
            <p:cNvPr id="158" name="Google Shape;158;p7"/>
            <p:cNvSpPr/>
            <p:nvPr/>
          </p:nvSpPr>
          <p:spPr>
            <a:xfrm>
              <a:off x="12808645" y="2056"/>
              <a:ext cx="5479415" cy="5468620"/>
            </a:xfrm>
            <a:custGeom>
              <a:rect b="b" l="l" r="r" t="t"/>
              <a:pathLst>
                <a:path extrusionOk="0" h="5468620" w="5479415">
                  <a:moveTo>
                    <a:pt x="0" y="0"/>
                  </a:moveTo>
                  <a:lnTo>
                    <a:pt x="5479230" y="0"/>
                  </a:lnTo>
                  <a:lnTo>
                    <a:pt x="5479230" y="5468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28700" y="1028702"/>
              <a:ext cx="16230600" cy="8229600"/>
            </a:xfrm>
            <a:custGeom>
              <a:rect b="b" l="l" r="r" t="t"/>
              <a:pathLst>
                <a:path extrusionOk="0" h="8229600" w="16230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7"/>
          <p:cNvSpPr/>
          <p:nvPr/>
        </p:nvSpPr>
        <p:spPr>
          <a:xfrm>
            <a:off x="8090697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Asset 1.png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57300"/>
            <a:ext cx="152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CHRMP\Social Media\CPD RESOURCDE HUB Thumbnails\Job Analysis\Job Analysis-08.png"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390900"/>
            <a:ext cx="308226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4724400" y="3771900"/>
            <a:ext cx="113843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are the differences between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Pulse surveys and employee engagement surveys?</a:t>
            </a:r>
            <a:endParaRPr sz="36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14240092" y="1002"/>
            <a:ext cx="4048354" cy="10286603"/>
            <a:chOff x="14240092" y="1002"/>
            <a:chExt cx="4048354" cy="10286603"/>
          </a:xfrm>
        </p:grpSpPr>
        <p:sp>
          <p:nvSpPr>
            <p:cNvPr id="169" name="Google Shape;169;p8"/>
            <p:cNvSpPr/>
            <p:nvPr/>
          </p:nvSpPr>
          <p:spPr>
            <a:xfrm>
              <a:off x="16258351" y="1002"/>
              <a:ext cx="2030095" cy="4368165"/>
            </a:xfrm>
            <a:custGeom>
              <a:rect b="b" l="l" r="r" t="t"/>
              <a:pathLst>
                <a:path extrusionOk="0" h="4368165" w="2030094">
                  <a:moveTo>
                    <a:pt x="0" y="0"/>
                  </a:moveTo>
                  <a:lnTo>
                    <a:pt x="2029648" y="0"/>
                  </a:lnTo>
                  <a:lnTo>
                    <a:pt x="2029648" y="436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4240092" y="2907635"/>
              <a:ext cx="4048125" cy="7379970"/>
            </a:xfrm>
            <a:custGeom>
              <a:rect b="b" l="l" r="r" t="t"/>
              <a:pathLst>
                <a:path extrusionOk="0" h="7379970" w="4048125">
                  <a:moveTo>
                    <a:pt x="3419640" y="0"/>
                  </a:moveTo>
                  <a:lnTo>
                    <a:pt x="4047906" y="1355758"/>
                  </a:lnTo>
                  <a:lnTo>
                    <a:pt x="4047906" y="7379363"/>
                  </a:lnTo>
                  <a:lnTo>
                    <a:pt x="0" y="7379363"/>
                  </a:lnTo>
                  <a:lnTo>
                    <a:pt x="3419640" y="0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8"/>
          <p:cNvSpPr/>
          <p:nvPr/>
        </p:nvSpPr>
        <p:spPr>
          <a:xfrm>
            <a:off x="4648200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fasda.png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952500"/>
            <a:ext cx="1673352" cy="8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>
            <a:off x="7696200" y="6134100"/>
            <a:ext cx="3962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SESSION 3: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Social Awareness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8229600" y="7505700"/>
            <a:ext cx="39624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SESSION 4: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Emotional Intelligence under Stress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9067800" y="4076700"/>
            <a:ext cx="2667000" cy="76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 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MANAGEMENT</a:t>
            </a:r>
            <a:endParaRPr sz="24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6858000" y="6819900"/>
            <a:ext cx="1600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EMPATHY</a:t>
            </a:r>
            <a:endParaRPr sz="24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aphicFrame>
        <p:nvGraphicFramePr>
          <p:cNvPr id="177" name="Google Shape;177;p8"/>
          <p:cNvGraphicFramePr/>
          <p:nvPr/>
        </p:nvGraphicFramePr>
        <p:xfrm>
          <a:off x="2895600" y="23241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{EB4877FD-EC97-482E-93A9-DE9520BBC3A6}</a:tableStyleId>
              </a:tblPr>
              <a:tblGrid>
                <a:gridCol w="5999175"/>
                <a:gridCol w="5999175"/>
              </a:tblGrid>
              <a:tr h="86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PULSE SURVEYS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EMPLOYEE ENGAGEMENT SURVEYS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Shorter contains 5-10 questions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Longer contains 30 - 50questions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Conducted frequently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Conducted annually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Tracks specific criteria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Tracks different criteria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Gives real time information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Gives past data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Leads to quick actions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Does not lead to quick actions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Not comprehensive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960A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Comprehensive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0" y="4816536"/>
            <a:ext cx="5479415" cy="5468620"/>
          </a:xfrm>
          <a:custGeom>
            <a:rect b="b" l="l" r="r" t="t"/>
            <a:pathLst>
              <a:path extrusionOk="0" h="5468620" w="5479415">
                <a:moveTo>
                  <a:pt x="5479230" y="5468272"/>
                </a:moveTo>
                <a:lnTo>
                  <a:pt x="0" y="5468272"/>
                </a:lnTo>
                <a:lnTo>
                  <a:pt x="0" y="0"/>
                </a:lnTo>
                <a:lnTo>
                  <a:pt x="5479230" y="5468272"/>
                </a:lnTo>
                <a:close/>
              </a:path>
            </a:pathLst>
          </a:custGeom>
          <a:solidFill>
            <a:srgbClr val="2960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9"/>
          <p:cNvGrpSpPr/>
          <p:nvPr/>
        </p:nvGrpSpPr>
        <p:grpSpPr>
          <a:xfrm>
            <a:off x="1028700" y="0"/>
            <a:ext cx="17259360" cy="9256246"/>
            <a:chOff x="1028700" y="2056"/>
            <a:chExt cx="17259360" cy="9256246"/>
          </a:xfrm>
        </p:grpSpPr>
        <p:sp>
          <p:nvSpPr>
            <p:cNvPr id="185" name="Google Shape;185;p9"/>
            <p:cNvSpPr/>
            <p:nvPr/>
          </p:nvSpPr>
          <p:spPr>
            <a:xfrm>
              <a:off x="12808645" y="2056"/>
              <a:ext cx="5479415" cy="5468620"/>
            </a:xfrm>
            <a:custGeom>
              <a:rect b="b" l="l" r="r" t="t"/>
              <a:pathLst>
                <a:path extrusionOk="0" h="5468620" w="5479415">
                  <a:moveTo>
                    <a:pt x="0" y="0"/>
                  </a:moveTo>
                  <a:lnTo>
                    <a:pt x="5479230" y="0"/>
                  </a:lnTo>
                  <a:lnTo>
                    <a:pt x="5479230" y="5468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028700" y="1028702"/>
              <a:ext cx="16230600" cy="8229600"/>
            </a:xfrm>
            <a:custGeom>
              <a:rect b="b" l="l" r="r" t="t"/>
              <a:pathLst>
                <a:path extrusionOk="0" h="8229600" w="16230600">
                  <a:moveTo>
                    <a:pt x="16230598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8" y="0"/>
                  </a:lnTo>
                  <a:lnTo>
                    <a:pt x="16230598" y="8229599"/>
                  </a:lnTo>
                  <a:close/>
                </a:path>
              </a:pathLst>
            </a:custGeom>
            <a:solidFill>
              <a:srgbClr val="8EC26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9"/>
          <p:cNvSpPr/>
          <p:nvPr/>
        </p:nvSpPr>
        <p:spPr>
          <a:xfrm>
            <a:off x="8090697" y="9639300"/>
            <a:ext cx="42654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Ripples Learning Services | All Rights Reserved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pervisor\Desktop\Asset 1.png"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57300"/>
            <a:ext cx="152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CHRMP\Social Media\CPD RESOURCDE HUB Thumbnails\Job Analysis\Job Analysis-08.png" id="189" name="Google Shape;1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390900"/>
            <a:ext cx="308226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4724400" y="4076700"/>
            <a:ext cx="80878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are the types of pulse survey?</a:t>
            </a:r>
            <a:endParaRPr sz="36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2021-09-20T08:04:09Z</dcterms:created>
  <dc:creator>Windows</dc:creator>
</cp:coreProperties>
</file>